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4" r:id="rId1"/>
  </p:sldMasterIdLst>
  <p:notesMasterIdLst>
    <p:notesMasterId r:id="rId18"/>
  </p:notesMasterIdLst>
  <p:sldIdLst>
    <p:sldId id="263" r:id="rId2"/>
    <p:sldId id="257" r:id="rId3"/>
    <p:sldId id="276" r:id="rId4"/>
    <p:sldId id="277" r:id="rId5"/>
    <p:sldId id="278" r:id="rId6"/>
    <p:sldId id="284" r:id="rId7"/>
    <p:sldId id="273" r:id="rId8"/>
    <p:sldId id="279" r:id="rId9"/>
    <p:sldId id="280" r:id="rId10"/>
    <p:sldId id="266" r:id="rId11"/>
    <p:sldId id="283" r:id="rId12"/>
    <p:sldId id="281" r:id="rId13"/>
    <p:sldId id="282" r:id="rId14"/>
    <p:sldId id="275" r:id="rId15"/>
    <p:sldId id="264" r:id="rId16"/>
    <p:sldId id="258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BAFF"/>
    <a:srgbClr val="E45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7E8EF-F1CA-497F-AB40-37901E89FBA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B45BB-19A1-481B-942A-4062A371E4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72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1D0B-F666-475F-9CEB-EA18E7C1A3D3}" type="datetime1">
              <a:rPr lang="nl-NL" smtClean="0"/>
              <a:t>26-11-2024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23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78AC-85B2-48D6-8FC1-EC5A9F7ABCB1}" type="datetime1">
              <a:rPr lang="nl-NL" smtClean="0"/>
              <a:t>26-11-2024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911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3A784-EC14-4767-A9CB-94291E3B6E4B}" type="datetime1">
              <a:rPr lang="nl-NL" smtClean="0"/>
              <a:t>26-11-2024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00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4DE-DDBE-4575-BEA5-5434B13DA19D}" type="datetime1">
              <a:rPr lang="nl-NL" smtClean="0"/>
              <a:t>26-11-2024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114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33B5-71F7-4DB6-BD42-B00B430CBBD7}" type="datetime1">
              <a:rPr lang="nl-NL" smtClean="0"/>
              <a:t>26-11-2024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418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69F9F-56E1-4489-B703-FB5C3CF07616}" type="datetime1">
              <a:rPr lang="nl-NL" smtClean="0"/>
              <a:t>26-11-2024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82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1DBB-0837-4F22-A1AC-CDA65EF7E30C}" type="datetime1">
              <a:rPr lang="nl-NL" smtClean="0"/>
              <a:t>26-11-2024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13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5C6-1059-465B-AC81-9AD5C52FB231}" type="datetime1">
              <a:rPr lang="nl-NL" smtClean="0"/>
              <a:t>26-11-2024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434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9182-42E6-4D3B-A52A-F8BBDA4699D6}" type="datetime1">
              <a:rPr lang="nl-NL" smtClean="0"/>
              <a:t>26-11-2024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807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8327C-1A2A-424C-83D8-4637779CCD89}" type="datetime1">
              <a:rPr lang="nl-NL" smtClean="0"/>
              <a:t>26-11-2024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58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7D65-9E5B-4E8E-9D14-BB1F45A91E86}" type="datetime1">
              <a:rPr lang="nl-NL" smtClean="0"/>
              <a:t>26-11-2024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28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4DBAFF"/>
            </a:gs>
            <a:gs pos="86000">
              <a:schemeClr val="bg1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60C14-43CC-4093-A6CF-CF6FE6B2404B}" type="datetime1">
              <a:rPr lang="nl-NL" smtClean="0"/>
              <a:t>26-11-2024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ouderavond derde klassen profielkeuze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56F28-DAB2-4761-AFD6-97F2FE7440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38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ordanmlu.nl/wp-content/uploads/2017/11/overzicht-profielen-op-het-Jordan-1.pd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CFFC2F6-649A-46D3-80BC-662D645339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0919" y="183010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nl-NL" sz="4000" dirty="0"/>
              <a:t>Kiezen? Nu?</a:t>
            </a:r>
            <a:br>
              <a:rPr lang="nl-NL" sz="4000" dirty="0"/>
            </a:br>
            <a:r>
              <a:rPr lang="nl-NL" sz="4000" dirty="0"/>
              <a:t>Mag ik nog even met </a:t>
            </a:r>
            <a:br>
              <a:rPr lang="nl-NL" sz="4000" dirty="0"/>
            </a:br>
            <a:r>
              <a:rPr lang="nl-NL" sz="4000" dirty="0"/>
              <a:t>mijn ouders overleggen?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C0BD8D7-4A7C-4C3B-A595-45B62A695C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02413" y="4016231"/>
            <a:ext cx="6729413" cy="18002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nl-NL" sz="1600" dirty="0"/>
              <a:t>Informatie over de Tweede Fase op het Jordan</a:t>
            </a:r>
          </a:p>
          <a:p>
            <a:pPr eaLnBrk="1" hangingPunct="1">
              <a:defRPr/>
            </a:pPr>
            <a:r>
              <a:rPr lang="nl-NL" sz="1600" dirty="0"/>
              <a:t>voor ouders van derdeklasleerlingen</a:t>
            </a:r>
          </a:p>
          <a:p>
            <a:pPr eaLnBrk="1" hangingPunct="1">
              <a:defRPr/>
            </a:pPr>
            <a:endParaRPr lang="nl-NL" sz="1600" dirty="0"/>
          </a:p>
          <a:p>
            <a:pPr eaLnBrk="1" hangingPunct="1">
              <a:defRPr/>
            </a:pPr>
            <a:r>
              <a:rPr lang="nl-NL" sz="1600" dirty="0"/>
              <a:t>25 november 2024</a:t>
            </a:r>
          </a:p>
          <a:p>
            <a:pPr eaLnBrk="1" hangingPunct="1">
              <a:defRPr/>
            </a:pPr>
            <a:r>
              <a:rPr lang="nl-NL" sz="1600" dirty="0"/>
              <a:t>Roeland van Dis / </a:t>
            </a:r>
            <a:r>
              <a:rPr lang="nl-NL" sz="1600" dirty="0" err="1"/>
              <a:t>Misjel</a:t>
            </a:r>
            <a:r>
              <a:rPr lang="nl-NL" sz="1600" dirty="0"/>
              <a:t> Hollander</a:t>
            </a:r>
          </a:p>
          <a:p>
            <a:pPr eaLnBrk="1" hangingPunct="1">
              <a:defRPr/>
            </a:pPr>
            <a:endParaRPr lang="nl-NL" sz="1600" dirty="0"/>
          </a:p>
        </p:txBody>
      </p:sp>
      <p:sp>
        <p:nvSpPr>
          <p:cNvPr id="5" name="Afgeronde rechthoek 4">
            <a:extLst>
              <a:ext uri="{FF2B5EF4-FFF2-40B4-BE49-F238E27FC236}">
                <a16:creationId xmlns:a16="http://schemas.microsoft.com/office/drawing/2014/main" id="{460DCD75-88F8-420E-B0A3-D52B2D01D705}"/>
              </a:ext>
            </a:extLst>
          </p:cNvPr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42DCF0D-1D22-47E8-8851-F20267299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1A7A299-AEE6-47EA-B207-4E28486131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71814" y="274639"/>
            <a:ext cx="7138987" cy="706437"/>
          </a:xfrm>
        </p:spPr>
        <p:txBody>
          <a:bodyPr/>
          <a:lstStyle/>
          <a:p>
            <a:pPr eaLnBrk="1" hangingPunct="1"/>
            <a:r>
              <a:rPr lang="nl-NL" altLang="nl-NL"/>
              <a:t>Rol ouders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06C6E3CE-3100-4394-BC09-E8BDADB33B67}"/>
              </a:ext>
            </a:extLst>
          </p:cNvPr>
          <p:cNvSpPr/>
          <p:nvPr/>
        </p:nvSpPr>
        <p:spPr>
          <a:xfrm>
            <a:off x="3287714" y="2330450"/>
            <a:ext cx="5761037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nl-NL" sz="2400" dirty="0">
                <a:latin typeface="Arial" charset="0"/>
              </a:rPr>
              <a:t>Luisteren</a:t>
            </a:r>
          </a:p>
          <a:p>
            <a:pPr lvl="1" eaLnBrk="1" hangingPunct="1">
              <a:defRPr/>
            </a:pPr>
            <a:endParaRPr lang="nl-NL" sz="2400" dirty="0">
              <a:latin typeface="Arial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nl-NL" sz="2400" dirty="0">
                <a:latin typeface="Arial" charset="0"/>
              </a:rPr>
              <a:t>Samenvatten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nl-NL" sz="2400" dirty="0">
              <a:latin typeface="Arial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nl-NL" sz="2400" dirty="0">
                <a:latin typeface="Arial" charset="0"/>
              </a:rPr>
              <a:t>Doorvragen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nl-NL" sz="2400" dirty="0">
              <a:latin typeface="Arial" charset="0"/>
            </a:endParaRPr>
          </a:p>
        </p:txBody>
      </p:sp>
      <p:sp>
        <p:nvSpPr>
          <p:cNvPr id="4" name="Afgeronde rechthoek 4">
            <a:extLst>
              <a:ext uri="{FF2B5EF4-FFF2-40B4-BE49-F238E27FC236}">
                <a16:creationId xmlns:a16="http://schemas.microsoft.com/office/drawing/2014/main" id="{00A6B319-9156-44D3-AE4C-46CBBF866009}"/>
              </a:ext>
            </a:extLst>
          </p:cNvPr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Begeleiding thuis naast de studielessen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EC28148-9845-4093-92B7-4FB07364A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CDF16EC4-ACCB-4D3E-8ABD-4998C9E17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geronde rechthoek 4"/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                  Do’s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don’ts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790DCD27-6EF6-471E-8882-426443777F64}"/>
              </a:ext>
            </a:extLst>
          </p:cNvPr>
          <p:cNvSpPr/>
          <p:nvPr/>
        </p:nvSpPr>
        <p:spPr>
          <a:xfrm>
            <a:off x="1753788" y="853440"/>
            <a:ext cx="9662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nl-NL" sz="2400" dirty="0"/>
              <a:t>Ga het gesprek aan, stel open vragen. Daag je kind uit om met voor én tegenargumenten te komen.</a:t>
            </a:r>
          </a:p>
          <a:p>
            <a:pPr marL="342900" indent="-342900">
              <a:buAutoNum type="arabicPeriod"/>
            </a:pPr>
            <a:r>
              <a:rPr lang="nl-NL" sz="2400" dirty="0"/>
              <a:t>Bespreek de interessante én minder interessante kanten van een vak. </a:t>
            </a:r>
          </a:p>
          <a:p>
            <a:pPr marL="342900" indent="-342900">
              <a:buAutoNum type="arabicPeriod"/>
            </a:pPr>
            <a:r>
              <a:rPr lang="nl-NL" sz="2400" dirty="0"/>
              <a:t>Wees je bewust van je eigen blinde vlekken. Jouw levenservaring en werkervaring zijn niet de norm. Zorg dat je op de hoogte bent van de huidige onderwijsstructuren en -mogelijkheden. </a:t>
            </a:r>
          </a:p>
          <a:p>
            <a:pPr marL="342900" indent="-342900">
              <a:buAutoNum type="arabicPeriod"/>
            </a:pPr>
            <a:r>
              <a:rPr lang="nl-NL" sz="2400" dirty="0"/>
              <a:t>Denk na over het niveau, bij welk niveau onderwijs kan je kind terecht én wat past bij je kind? </a:t>
            </a:r>
          </a:p>
          <a:p>
            <a:pPr marL="342900" indent="-342900">
              <a:buFontTx/>
              <a:buAutoNum type="arabicPeriod"/>
            </a:pPr>
            <a:r>
              <a:rPr lang="nl-NL" sz="2400" dirty="0"/>
              <a:t>Luister niet teveel naar je omgeving, maar concentreer je op de talenten, wensen en voorkeuren van je kind.</a:t>
            </a:r>
          </a:p>
          <a:p>
            <a:pPr marL="342900" indent="-342900">
              <a:buFontTx/>
              <a:buAutoNum type="arabicPeriod"/>
            </a:pPr>
            <a:r>
              <a:rPr lang="nl-NL" sz="2400" dirty="0"/>
              <a:t>Laat het toekomstig loon niet bepalend zijn bij de keuze.</a:t>
            </a:r>
          </a:p>
          <a:p>
            <a:pPr marL="342900" indent="-342900">
              <a:buFontTx/>
              <a:buAutoNum type="arabicPeriod"/>
            </a:pPr>
            <a:r>
              <a:rPr lang="nl-NL" sz="2400" dirty="0"/>
              <a:t>Ga niet uit van een specifiek beroep: bijna iedereen verandert wel om de paar jaar van baan. Ga uit van een interessegebied.</a:t>
            </a:r>
          </a:p>
          <a:p>
            <a:pPr marL="342900" indent="-342900">
              <a:buFontTx/>
              <a:buAutoNum type="arabicPeriod"/>
            </a:pPr>
            <a:r>
              <a:rPr lang="nl-NL" sz="2400" dirty="0"/>
              <a:t>Weet jouw kind al van jongs af aan wat het later wil worden? Check dan wel goed of jouw kind wel een realistisch beeld heeft van die baan.</a:t>
            </a:r>
          </a:p>
          <a:p>
            <a:pPr marL="342900" indent="-342900">
              <a:buFontTx/>
              <a:buAutoNum type="arabicPeriod"/>
            </a:pPr>
            <a:r>
              <a:rPr lang="nl-NL" sz="2400" dirty="0"/>
              <a:t>Laat je kind beslissen.</a:t>
            </a:r>
          </a:p>
          <a:p>
            <a:pPr marL="342900" indent="-342900">
              <a:buAutoNum type="arabicPeriod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87671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inhoud 2">
            <a:extLst>
              <a:ext uri="{FF2B5EF4-FFF2-40B4-BE49-F238E27FC236}">
                <a16:creationId xmlns:a16="http://schemas.microsoft.com/office/drawing/2014/main" id="{E5F8B073-6B05-4CB8-BE39-9091AD9AD3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6400" y="1540399"/>
            <a:ext cx="10515600" cy="4351338"/>
          </a:xfrm>
        </p:spPr>
        <p:txBody>
          <a:bodyPr>
            <a:normAutofit/>
          </a:bodyPr>
          <a:lstStyle/>
          <a:p>
            <a:r>
              <a:rPr lang="nl-NL" altLang="nl-NL" sz="2400" dirty="0"/>
              <a:t>Soms toch nog een verzoek om profiel/vakken aan te passen</a:t>
            </a:r>
          </a:p>
          <a:p>
            <a:pPr marL="0" indent="0">
              <a:buNone/>
            </a:pPr>
            <a:r>
              <a:rPr lang="nl-NL" altLang="nl-NL" sz="2400" dirty="0"/>
              <a:t>	</a:t>
            </a:r>
          </a:p>
          <a:p>
            <a:pPr marL="0" indent="0">
              <a:buNone/>
            </a:pPr>
            <a:r>
              <a:rPr lang="nl-NL" altLang="nl-NL" sz="2400" dirty="0"/>
              <a:t>	Schoolregel: dit is mogelijk tot de kerstvakantie, mits de vakken passen in 	het rooster.</a:t>
            </a:r>
          </a:p>
          <a:p>
            <a:pPr marL="914400" lvl="2" indent="0">
              <a:buNone/>
            </a:pPr>
            <a:r>
              <a:rPr lang="nl-NL" altLang="nl-NL" sz="2400" dirty="0"/>
              <a:t>Uitzonderlijke uitzonderingen: inhaalwerk is dan vaak een zeer grote uitdaging.</a:t>
            </a:r>
          </a:p>
          <a:p>
            <a:pPr marL="914400" lvl="2" indent="0">
              <a:buNone/>
            </a:pPr>
            <a:endParaRPr lang="nl-NL" altLang="nl-NL" sz="2400" dirty="0"/>
          </a:p>
          <a:p>
            <a:r>
              <a:rPr lang="nl-NL" altLang="nl-NL" sz="2400" dirty="0"/>
              <a:t>Dan op weg naar een vervolg(opleiding). </a:t>
            </a:r>
          </a:p>
          <a:p>
            <a:pPr marL="0" indent="0">
              <a:buNone/>
            </a:pPr>
            <a:r>
              <a:rPr lang="nl-NL" altLang="nl-NL" sz="2400" dirty="0"/>
              <a:t>	Loopbaanoriëntatie en begeleiding </a:t>
            </a:r>
            <a:r>
              <a:rPr lang="nl-NL" altLang="nl-NL" sz="2400" b="1" dirty="0"/>
              <a:t>LOB</a:t>
            </a:r>
            <a:r>
              <a:rPr lang="nl-NL" altLang="nl-NL" sz="2400" dirty="0"/>
              <a:t>: decaan houdt zicht op proces van 	alle bovenbouwleerlingen die open dagen bezoeken en studenten 	interviewen.</a:t>
            </a:r>
          </a:p>
          <a:p>
            <a:pPr marL="0" indent="0">
              <a:buNone/>
            </a:pPr>
            <a:endParaRPr lang="nl-NL" altLang="nl-NL" sz="2400" dirty="0"/>
          </a:p>
        </p:txBody>
      </p:sp>
      <p:sp>
        <p:nvSpPr>
          <p:cNvPr id="3" name="Afgeronde rechthoek 4">
            <a:extLst>
              <a:ext uri="{FF2B5EF4-FFF2-40B4-BE49-F238E27FC236}">
                <a16:creationId xmlns:a16="http://schemas.microsoft.com/office/drawing/2014/main" id="{D8B28B83-4724-4AAB-8673-5580165C8DB4}"/>
              </a:ext>
            </a:extLst>
          </p:cNvPr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            En dan: bovenbouw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CBD5DF4-7D6F-4DC7-8CE0-E7C2739BA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B2C94BAB-BC2E-4D31-A938-B9AF6623B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jdelijke aanduiding voor inhoud 1">
            <a:extLst>
              <a:ext uri="{FF2B5EF4-FFF2-40B4-BE49-F238E27FC236}">
                <a16:creationId xmlns:a16="http://schemas.microsoft.com/office/drawing/2014/main" id="{97EB250B-E3E9-4D75-9620-C4E50AEAA2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34580" y="1342394"/>
            <a:ext cx="9545003" cy="45250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altLang="nl-NL" sz="2400" dirty="0"/>
              <a:t>Eindcijfers:</a:t>
            </a:r>
          </a:p>
          <a:p>
            <a:pPr marL="0" indent="0">
              <a:buNone/>
            </a:pPr>
            <a:r>
              <a:rPr lang="nl-NL" altLang="nl-NL" sz="2400" dirty="0"/>
              <a:t>Alle 6 of hoger</a:t>
            </a:r>
          </a:p>
          <a:p>
            <a:pPr marL="0" indent="0">
              <a:buNone/>
            </a:pPr>
            <a:r>
              <a:rPr lang="nl-NL" altLang="nl-NL" sz="2400" dirty="0"/>
              <a:t>Of: 1 x 5 en de rest hoger</a:t>
            </a:r>
          </a:p>
          <a:p>
            <a:pPr marL="0" indent="0">
              <a:buNone/>
            </a:pPr>
            <a:r>
              <a:rPr lang="nl-NL" altLang="nl-NL" sz="2400" dirty="0"/>
              <a:t>Of: 2 x 5 en gemiddeld 6 of hoger (compensatie nodig: 2 x 7 of 1 x 8)</a:t>
            </a:r>
          </a:p>
          <a:p>
            <a:pPr marL="0" indent="0">
              <a:buNone/>
            </a:pPr>
            <a:r>
              <a:rPr lang="nl-NL" altLang="nl-NL" sz="2400" dirty="0"/>
              <a:t>Of: 1 x 4 en gemiddeld 6 of hoger (compensatie nodig)</a:t>
            </a:r>
          </a:p>
          <a:p>
            <a:pPr marL="0" indent="0">
              <a:buNone/>
            </a:pPr>
            <a:r>
              <a:rPr lang="nl-NL" altLang="nl-NL" sz="2400" dirty="0"/>
              <a:t>Of: 1 x 4 en 1 x 5 en gemiddeld 6 of hoger (compensatie nodig)</a:t>
            </a:r>
          </a:p>
          <a:p>
            <a:pPr marL="0" indent="0">
              <a:buNone/>
            </a:pPr>
            <a:endParaRPr lang="nl-NL" altLang="nl-NL" sz="2400" dirty="0"/>
          </a:p>
          <a:p>
            <a:pPr marL="0" indent="0">
              <a:buNone/>
            </a:pPr>
            <a:r>
              <a:rPr lang="nl-NL" altLang="nl-NL" sz="2400" dirty="0"/>
              <a:t>Én: maximaal 1 x 5 voor Ne, En, </a:t>
            </a:r>
            <a:r>
              <a:rPr lang="nl-NL" altLang="nl-NL" sz="2400" dirty="0" err="1"/>
              <a:t>wi</a:t>
            </a:r>
            <a:endParaRPr lang="nl-NL" altLang="nl-NL" sz="2400" dirty="0"/>
          </a:p>
          <a:p>
            <a:pPr marL="0" indent="0">
              <a:buNone/>
            </a:pPr>
            <a:endParaRPr lang="nl-NL" altLang="nl-NL" sz="2400" dirty="0"/>
          </a:p>
          <a:p>
            <a:pPr marL="0" indent="0">
              <a:buNone/>
            </a:pPr>
            <a:r>
              <a:rPr lang="nl-NL" altLang="nl-NL" sz="2400" dirty="0"/>
              <a:t>Én: gemiddelde alle vakken op Centraal Examen minimaal 5,50</a:t>
            </a:r>
          </a:p>
        </p:txBody>
      </p:sp>
      <p:sp>
        <p:nvSpPr>
          <p:cNvPr id="8" name="Afgeronde rechthoek 4">
            <a:extLst>
              <a:ext uri="{FF2B5EF4-FFF2-40B4-BE49-F238E27FC236}">
                <a16:creationId xmlns:a16="http://schemas.microsoft.com/office/drawing/2014/main" id="{00EB2A69-5144-4D33-B827-6B38CA0DF4B2}"/>
              </a:ext>
            </a:extLst>
          </p:cNvPr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</a:t>
            </a:r>
            <a:r>
              <a:rPr lang="nl-NL" b="1" dirty="0"/>
              <a:t>richting het eindexamen: slaag/zakregeling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8B6285F-5478-4FE9-BAA3-07E157B90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461A152-0AC5-4BE0-96F4-F6CE5AFC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kstvak 1">
            <a:extLst>
              <a:ext uri="{FF2B5EF4-FFF2-40B4-BE49-F238E27FC236}">
                <a16:creationId xmlns:a16="http://schemas.microsoft.com/office/drawing/2014/main" id="{FEF17495-2617-4573-9AB6-59E1CA332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534" y="1278791"/>
            <a:ext cx="9676661" cy="502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nl-NL" altLang="nl-NL" sz="2400" dirty="0">
                <a:latin typeface="+mn-lt"/>
              </a:rPr>
              <a:t>Iedereen met een </a:t>
            </a:r>
            <a:r>
              <a:rPr lang="nl-NL" altLang="nl-NL" sz="2400" dirty="0" err="1">
                <a:latin typeface="+mn-lt"/>
              </a:rPr>
              <a:t>havo-diploma</a:t>
            </a:r>
            <a:r>
              <a:rPr lang="nl-NL" altLang="nl-NL" sz="2400" dirty="0">
                <a:latin typeface="+mn-lt"/>
              </a:rPr>
              <a:t> mag naar het vwo. 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nl-NL" altLang="nl-NL" sz="2400" dirty="0">
                <a:latin typeface="+mn-lt"/>
              </a:rPr>
              <a:t>Is het gemiddelde cijfer lager dan 6,8 op je eindlijst dan wordt het afgeraden om vwo te gaan doen.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nl-NL" altLang="nl-NL" sz="2400" dirty="0">
                <a:latin typeface="+mn-lt"/>
              </a:rPr>
              <a:t>Leerlingen moeten wel een vak meer doen op het vwo dan op de havo. Inhalen van ontbrekende stof moet na het havo-examen en in de vakantie.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nl-NL" altLang="nl-NL" sz="2400" dirty="0">
                <a:latin typeface="+mn-lt"/>
              </a:rPr>
              <a:t>Bij overstap na 5H is tweede moderne taal nodig in 5V/6V, maar dit hoeft niet gevolgd te zijn in 4H/5H.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nl-NL" altLang="nl-NL" sz="2400" dirty="0">
              <a:latin typeface="+mn-lt"/>
            </a:endParaRPr>
          </a:p>
        </p:txBody>
      </p:sp>
      <p:sp>
        <p:nvSpPr>
          <p:cNvPr id="8" name="Afgeronde rechthoek 4">
            <a:extLst>
              <a:ext uri="{FF2B5EF4-FFF2-40B4-BE49-F238E27FC236}">
                <a16:creationId xmlns:a16="http://schemas.microsoft.com/office/drawing/2014/main" id="{B73A1EA2-64B7-4E3F-8357-CD7D7E01C58E}"/>
              </a:ext>
            </a:extLst>
          </p:cNvPr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         </a:t>
            </a:r>
            <a:r>
              <a:rPr lang="nl-NL" b="1" dirty="0"/>
              <a:t>eerst havo, dan vwo?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480E6C8-CB39-4BE4-8FFA-D4E99E7C3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DE59FB6-0AF3-49A2-92C7-E6AB8272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kstvak 1">
            <a:extLst>
              <a:ext uri="{FF2B5EF4-FFF2-40B4-BE49-F238E27FC236}">
                <a16:creationId xmlns:a16="http://schemas.microsoft.com/office/drawing/2014/main" id="{0448DB52-1FF7-44F3-8C15-1D4965EC8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901" y="2276476"/>
            <a:ext cx="55546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 dirty="0">
              <a:latin typeface="+mn-lt"/>
            </a:endParaRPr>
          </a:p>
          <a:p>
            <a:pPr eaLnBrk="1" hangingPunct="1">
              <a:spcBef>
                <a:spcPct val="0"/>
              </a:spcBef>
            </a:pPr>
            <a:r>
              <a:rPr lang="nl-NL" altLang="nl-NL" sz="2400" dirty="0">
                <a:latin typeface="+mn-lt"/>
              </a:rPr>
              <a:t>   Ik ben er op het docent-ouderspreekuur</a:t>
            </a:r>
          </a:p>
          <a:p>
            <a:pPr eaLnBrk="1" hangingPunct="1">
              <a:spcBef>
                <a:spcPct val="0"/>
              </a:spcBef>
            </a:pPr>
            <a:endParaRPr lang="nl-NL" altLang="nl-NL" sz="2400" dirty="0">
              <a:latin typeface="+mn-lt"/>
            </a:endParaRPr>
          </a:p>
          <a:p>
            <a:pPr eaLnBrk="1" hangingPunct="1">
              <a:spcBef>
                <a:spcPct val="0"/>
              </a:spcBef>
            </a:pPr>
            <a:r>
              <a:rPr lang="nl-NL" altLang="nl-NL" sz="2400" dirty="0">
                <a:latin typeface="+mn-lt"/>
              </a:rPr>
              <a:t>   E-mailadres: decaan@jordanmlu.nl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nl-NL" altLang="nl-NL" sz="2400" dirty="0">
              <a:latin typeface="+mn-lt"/>
            </a:endParaRPr>
          </a:p>
        </p:txBody>
      </p:sp>
      <p:sp>
        <p:nvSpPr>
          <p:cNvPr id="8" name="Afgeronde rechthoek 4">
            <a:extLst>
              <a:ext uri="{FF2B5EF4-FFF2-40B4-BE49-F238E27FC236}">
                <a16:creationId xmlns:a16="http://schemas.microsoft.com/office/drawing/2014/main" id="{023424BB-7A78-455D-A9F5-7AF4DC1033BD}"/>
              </a:ext>
            </a:extLst>
          </p:cNvPr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                  </a:t>
            </a:r>
            <a:r>
              <a:rPr lang="nl-NL" b="1" dirty="0"/>
              <a:t>vragen?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94E5AF3B-FC06-42B6-8375-F4B18278E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4D579724-3F1C-4424-9612-FA9D20E8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geronde rechthoek 4"/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                  subtitel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13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1BCDBC1-D94A-47D0-B839-EC427854AA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984834"/>
            <a:ext cx="10515600" cy="1325563"/>
          </a:xfrm>
        </p:spPr>
        <p:txBody>
          <a:bodyPr/>
          <a:lstStyle/>
          <a:p>
            <a:pPr algn="ctr" eaLnBrk="1" hangingPunct="1"/>
            <a:r>
              <a:rPr lang="nl-NL" altLang="nl-NL" dirty="0"/>
              <a:t>De Tweede Fase</a:t>
            </a:r>
          </a:p>
        </p:txBody>
      </p:sp>
      <p:grpSp>
        <p:nvGrpSpPr>
          <p:cNvPr id="4099" name="Group 8">
            <a:extLst>
              <a:ext uri="{FF2B5EF4-FFF2-40B4-BE49-F238E27FC236}">
                <a16:creationId xmlns:a16="http://schemas.microsoft.com/office/drawing/2014/main" id="{93C7094E-37D1-4CBC-89F4-79C83B22889C}"/>
              </a:ext>
            </a:extLst>
          </p:cNvPr>
          <p:cNvGrpSpPr>
            <a:grpSpLocks/>
          </p:cNvGrpSpPr>
          <p:nvPr/>
        </p:nvGrpSpPr>
        <p:grpSpPr bwMode="auto">
          <a:xfrm>
            <a:off x="2459831" y="2310397"/>
            <a:ext cx="7272337" cy="3590925"/>
            <a:chOff x="249" y="1207"/>
            <a:chExt cx="4581" cy="2262"/>
          </a:xfrm>
        </p:grpSpPr>
        <p:pic>
          <p:nvPicPr>
            <p:cNvPr id="4100" name="Picture 4">
              <a:extLst>
                <a:ext uri="{FF2B5EF4-FFF2-40B4-BE49-F238E27FC236}">
                  <a16:creationId xmlns:a16="http://schemas.microsoft.com/office/drawing/2014/main" id="{25C4393B-2CA8-4D4B-BD6D-468BD1B295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1207"/>
              <a:ext cx="3352" cy="2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1" name="Picture 5">
              <a:extLst>
                <a:ext uri="{FF2B5EF4-FFF2-40B4-BE49-F238E27FC236}">
                  <a16:creationId xmlns:a16="http://schemas.microsoft.com/office/drawing/2014/main" id="{461399F6-7769-40B5-AA54-2128D71AAB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29" r="62112"/>
            <a:stretch>
              <a:fillRect/>
            </a:stretch>
          </p:blipFill>
          <p:spPr bwMode="auto">
            <a:xfrm>
              <a:off x="1474" y="1207"/>
              <a:ext cx="1088" cy="2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2" name="Picture 6">
              <a:extLst>
                <a:ext uri="{FF2B5EF4-FFF2-40B4-BE49-F238E27FC236}">
                  <a16:creationId xmlns:a16="http://schemas.microsoft.com/office/drawing/2014/main" id="{506FBEC6-1E61-4498-BC4F-4E59BAB349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112" r="-1343"/>
            <a:stretch>
              <a:fillRect/>
            </a:stretch>
          </p:blipFill>
          <p:spPr bwMode="auto">
            <a:xfrm>
              <a:off x="3515" y="1207"/>
              <a:ext cx="1315" cy="2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3" name="Picture 7">
              <a:extLst>
                <a:ext uri="{FF2B5EF4-FFF2-40B4-BE49-F238E27FC236}">
                  <a16:creationId xmlns:a16="http://schemas.microsoft.com/office/drawing/2014/main" id="{8E626E32-CC6E-47E4-AB49-6EFDCFE332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29" r="62112"/>
            <a:stretch>
              <a:fillRect/>
            </a:stretch>
          </p:blipFill>
          <p:spPr bwMode="auto">
            <a:xfrm flipH="1">
              <a:off x="2472" y="1207"/>
              <a:ext cx="1088" cy="2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Afgeronde rechthoek 4">
            <a:extLst>
              <a:ext uri="{FF2B5EF4-FFF2-40B4-BE49-F238E27FC236}">
                <a16:creationId xmlns:a16="http://schemas.microsoft.com/office/drawing/2014/main" id="{485CC807-6A9F-4D83-98EF-A98BE0FFE734}"/>
              </a:ext>
            </a:extLst>
          </p:cNvPr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BE5710B-F389-4523-89CD-2343B06057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CE6B1195-74A3-4481-ADC0-00A6C604A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Afbeelding 1">
            <a:extLst>
              <a:ext uri="{FF2B5EF4-FFF2-40B4-BE49-F238E27FC236}">
                <a16:creationId xmlns:a16="http://schemas.microsoft.com/office/drawing/2014/main" id="{3246E2B1-15C0-4130-9A4D-15DE82129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599" y="3645273"/>
            <a:ext cx="3488533" cy="2575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5D958697-E8D1-4C04-843D-17324B971A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068" y="873880"/>
            <a:ext cx="3746308" cy="259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Afbeelding 5">
            <a:extLst>
              <a:ext uri="{FF2B5EF4-FFF2-40B4-BE49-F238E27FC236}">
                <a16:creationId xmlns:a16="http://schemas.microsoft.com/office/drawing/2014/main" id="{D0665E0E-A03E-4600-A1B9-4E86F6ECCF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600" y="770167"/>
            <a:ext cx="3488533" cy="2722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EC73FAC-35E0-49AE-91F7-01E72706E2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068" y="3645273"/>
            <a:ext cx="3699687" cy="273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fgeronde rechthoek 4">
            <a:extLst>
              <a:ext uri="{FF2B5EF4-FFF2-40B4-BE49-F238E27FC236}">
                <a16:creationId xmlns:a16="http://schemas.microsoft.com/office/drawing/2014/main" id="{D0108873-BFAF-4798-B7C5-3B61D23E2082}"/>
              </a:ext>
            </a:extLst>
          </p:cNvPr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676FE4EB-3DC6-49BD-BDAE-D72F6EC0DA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C0FE12F6-1FFA-46AE-9E46-5512D13A3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AAC5683-98EE-4771-8D0B-AF918DDCC8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altLang="nl-NL" sz="4000"/>
              <a:t>De tweede fase</a:t>
            </a:r>
          </a:p>
        </p:txBody>
      </p:sp>
      <p:sp>
        <p:nvSpPr>
          <p:cNvPr id="6147" name="Tijdelijke aanduiding voor inhoud 1">
            <a:extLst>
              <a:ext uri="{FF2B5EF4-FFF2-40B4-BE49-F238E27FC236}">
                <a16:creationId xmlns:a16="http://schemas.microsoft.com/office/drawing/2014/main" id="{B844AC5C-23C9-4749-A2F4-D9F63D73414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205533" y="1124125"/>
            <a:ext cx="9459725" cy="3003991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endParaRPr lang="nl-NL" altLang="nl-NL" sz="2400" dirty="0"/>
          </a:p>
          <a:p>
            <a:pPr eaLnBrk="1" hangingPunct="1"/>
            <a:r>
              <a:rPr lang="nl-NL" altLang="nl-NL" sz="2400" dirty="0"/>
              <a:t>7 vakken havo, 8 voor vwo.</a:t>
            </a:r>
          </a:p>
          <a:p>
            <a:pPr eaLnBrk="1" hangingPunct="1"/>
            <a:r>
              <a:rPr lang="nl-NL" altLang="nl-NL" sz="2400" dirty="0"/>
              <a:t>Gekozen vakken moeten in een profiel passen</a:t>
            </a:r>
          </a:p>
          <a:p>
            <a:pPr eaLnBrk="1" hangingPunct="1"/>
            <a:r>
              <a:rPr lang="nl-NL" altLang="nl-NL" sz="2400" dirty="0"/>
              <a:t>Verplichte vakken in het gemeenschappelijk deel</a:t>
            </a:r>
          </a:p>
          <a:p>
            <a:pPr eaLnBrk="1" hangingPunct="1"/>
            <a:r>
              <a:rPr lang="nl-NL" altLang="nl-NL" sz="2400" dirty="0"/>
              <a:t>Profielvakken (verplicht en beperkte keuze)</a:t>
            </a:r>
          </a:p>
          <a:p>
            <a:pPr eaLnBrk="1" hangingPunct="1"/>
            <a:r>
              <a:rPr lang="nl-NL" altLang="nl-NL" sz="2400" dirty="0"/>
              <a:t>Vak in het vrije deel</a:t>
            </a:r>
          </a:p>
          <a:p>
            <a:pPr eaLnBrk="1" hangingPunct="1"/>
            <a:r>
              <a:rPr lang="nl-NL" altLang="nl-NL" sz="2400" dirty="0"/>
              <a:t>Eventueel nog een extra vak (zonder inroostergarantie)</a:t>
            </a:r>
          </a:p>
        </p:txBody>
      </p:sp>
      <p:sp>
        <p:nvSpPr>
          <p:cNvPr id="6150" name="Tekstvak 1">
            <a:extLst>
              <a:ext uri="{FF2B5EF4-FFF2-40B4-BE49-F238E27FC236}">
                <a16:creationId xmlns:a16="http://schemas.microsoft.com/office/drawing/2014/main" id="{5D5E5746-E40E-440C-8123-E3436B301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533" y="4350125"/>
            <a:ext cx="92289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+mn-lt"/>
              </a:rPr>
              <a:t>jordanmlu.nl </a:t>
            </a:r>
            <a:r>
              <a:rPr lang="nl-NL" altLang="nl-NL" sz="24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nl-NL" altLang="nl-NL" sz="2400" dirty="0">
                <a:latin typeface="+mn-lt"/>
              </a:rPr>
              <a:t>jaarlagen </a:t>
            </a:r>
            <a:r>
              <a:rPr lang="nl-NL" altLang="nl-NL" sz="2400" dirty="0">
                <a:latin typeface="+mn-lt"/>
                <a:sym typeface="Wingdings" panose="05000000000000000000" pitchFamily="2" charset="2"/>
              </a:rPr>
              <a:t></a:t>
            </a:r>
            <a:r>
              <a:rPr lang="nl-NL" altLang="nl-NL" sz="2400" dirty="0">
                <a:latin typeface="+mn-lt"/>
              </a:rPr>
              <a:t> 3havo/vwo of 3 vwo top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nl-NL" altLang="nl-NL" sz="2400" dirty="0">
                <a:latin typeface="+mn-lt"/>
                <a:sym typeface="Wingdings" panose="05000000000000000000" pitchFamily="2" charset="2"/>
                <a:hlinkClick r:id="rId2"/>
              </a:rPr>
              <a:t>relevante downloads </a:t>
            </a:r>
            <a:r>
              <a:rPr lang="nl-NL" altLang="nl-NL" sz="2400" dirty="0">
                <a:latin typeface="+mn-lt"/>
                <a:sym typeface="Wingdings" panose="05000000000000000000" pitchFamily="2" charset="2"/>
              </a:rPr>
              <a:t> overzicht profielen op het Jordan.</a:t>
            </a:r>
          </a:p>
        </p:txBody>
      </p:sp>
      <p:sp>
        <p:nvSpPr>
          <p:cNvPr id="5" name="Afgeronde rechthoek 4">
            <a:extLst>
              <a:ext uri="{FF2B5EF4-FFF2-40B4-BE49-F238E27FC236}">
                <a16:creationId xmlns:a16="http://schemas.microsoft.com/office/drawing/2014/main" id="{01EC4874-F359-480A-A11B-27E043A3EFF6}"/>
              </a:ext>
            </a:extLst>
          </p:cNvPr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altLang="nl-NL" dirty="0"/>
              <a:t>								                  </a:t>
            </a:r>
            <a:r>
              <a:rPr lang="nl-NL" altLang="nl-NL" b="1" dirty="0"/>
              <a:t>Wat moet er gekozen worden?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8079483-57B8-427A-9012-78E110531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088A60D-668B-4D08-96E2-AF0069F9F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Afbeelding 8">
            <a:extLst>
              <a:ext uri="{FF2B5EF4-FFF2-40B4-BE49-F238E27FC236}">
                <a16:creationId xmlns:a16="http://schemas.microsoft.com/office/drawing/2014/main" id="{D6BD45F9-4A10-492E-A26F-2B673AA14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921" y="136525"/>
            <a:ext cx="5994158" cy="6587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0E011C76-8A7B-42C2-ADF4-B709B4A30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333D7AF6-EA8B-4051-80BF-1AE9A32F2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pic>
        <p:nvPicPr>
          <p:cNvPr id="4" name="Afbeelding 7">
            <a:extLst>
              <a:ext uri="{FF2B5EF4-FFF2-40B4-BE49-F238E27FC236}">
                <a16:creationId xmlns:a16="http://schemas.microsoft.com/office/drawing/2014/main" id="{BE689BFC-D4A7-49BB-8B52-6D54FF931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170" y="92880"/>
            <a:ext cx="5539659" cy="667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300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3">
            <a:extLst>
              <a:ext uri="{FF2B5EF4-FFF2-40B4-BE49-F238E27FC236}">
                <a16:creationId xmlns:a16="http://schemas.microsoft.com/office/drawing/2014/main" id="{6563EB60-6464-40A5-BF4B-CCD13B423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636838"/>
            <a:ext cx="849788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8196" name="Rectangle 14">
            <a:extLst>
              <a:ext uri="{FF2B5EF4-FFF2-40B4-BE49-F238E27FC236}">
                <a16:creationId xmlns:a16="http://schemas.microsoft.com/office/drawing/2014/main" id="{49DEB095-C9D5-48B3-99F2-DD38F973D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5734050"/>
            <a:ext cx="8497888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8197" name="Rectangle 15">
            <a:extLst>
              <a:ext uri="{FF2B5EF4-FFF2-40B4-BE49-F238E27FC236}">
                <a16:creationId xmlns:a16="http://schemas.microsoft.com/office/drawing/2014/main" id="{1A8528BB-197C-46C0-97EB-D6B0D2229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5876925"/>
            <a:ext cx="84978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8198" name="Rectangle 17">
            <a:extLst>
              <a:ext uri="{FF2B5EF4-FFF2-40B4-BE49-F238E27FC236}">
                <a16:creationId xmlns:a16="http://schemas.microsoft.com/office/drawing/2014/main" id="{855533D1-FBB2-4748-ADDB-262139187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4076700"/>
            <a:ext cx="849788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7175" name="Tekstvak 4">
            <a:extLst>
              <a:ext uri="{FF2B5EF4-FFF2-40B4-BE49-F238E27FC236}">
                <a16:creationId xmlns:a16="http://schemas.microsoft.com/office/drawing/2014/main" id="{CBD152B3-8FD4-4705-987D-6866D0FB1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928" y="2317751"/>
            <a:ext cx="924165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nl-NL" altLang="nl-NL" sz="2400" dirty="0">
                <a:latin typeface="+mn-lt"/>
              </a:rPr>
              <a:t>Geen verplichte wiskunde CM-profiel op havo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nl-NL" altLang="nl-NL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nl-NL" altLang="nl-NL" sz="2400" dirty="0">
                <a:latin typeface="+mn-lt"/>
              </a:rPr>
              <a:t>Geen tweede moderne vreemde taal vereist in gemeenschappelijk deel havo</a:t>
            </a:r>
          </a:p>
          <a:p>
            <a:pPr eaLnBrk="1" hangingPunct="1">
              <a:spcBef>
                <a:spcPct val="0"/>
              </a:spcBef>
              <a:defRPr/>
            </a:pPr>
            <a:endParaRPr lang="nl-NL" altLang="nl-NL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nl-NL" altLang="nl-NL" sz="2400" dirty="0">
                <a:latin typeface="+mn-lt"/>
              </a:rPr>
              <a:t>Geen wiskunde D op de havo</a:t>
            </a:r>
          </a:p>
          <a:p>
            <a:pPr eaLnBrk="1" hangingPunct="1">
              <a:spcBef>
                <a:spcPct val="0"/>
              </a:spcBef>
              <a:defRPr/>
            </a:pPr>
            <a:endParaRPr lang="nl-NL" altLang="nl-NL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nl-NL" altLang="nl-NL" sz="2400" dirty="0">
                <a:latin typeface="+mn-lt"/>
              </a:rPr>
              <a:t>Op vwo is dyslexiewissel mogelijk in NG of NT (</a:t>
            </a:r>
            <a:r>
              <a:rPr lang="nl-NL" altLang="nl-NL" sz="2400">
                <a:latin typeface="+mn-lt"/>
              </a:rPr>
              <a:t>zie hand-out)</a:t>
            </a:r>
            <a:endParaRPr lang="nl-NL" altLang="nl-NL" sz="2400" dirty="0">
              <a:latin typeface="+mn-lt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nl-NL" altLang="nl-NL" sz="2400" dirty="0">
              <a:latin typeface="+mn-lt"/>
            </a:endParaRPr>
          </a:p>
        </p:txBody>
      </p:sp>
      <p:sp>
        <p:nvSpPr>
          <p:cNvPr id="8" name="Afgeronde rechthoek 4">
            <a:extLst>
              <a:ext uri="{FF2B5EF4-FFF2-40B4-BE49-F238E27FC236}">
                <a16:creationId xmlns:a16="http://schemas.microsoft.com/office/drawing/2014/main" id="{494E617D-A194-440D-AA1A-D67B39C9DAB6}"/>
              </a:ext>
            </a:extLst>
          </p:cNvPr>
          <p:cNvSpPr/>
          <p:nvPr/>
        </p:nvSpPr>
        <p:spPr>
          <a:xfrm>
            <a:off x="335280" y="308343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     </a:t>
            </a:r>
            <a:r>
              <a:rPr lang="nl-NL" b="1" dirty="0"/>
              <a:t>verschillen havo en vwo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7048CA52-67F1-4A9B-BD7E-A4A5B7D1B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FE44F97-7E7C-4EC5-9990-4E2F0BA18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0">
            <a:extLst>
              <a:ext uri="{FF2B5EF4-FFF2-40B4-BE49-F238E27FC236}">
                <a16:creationId xmlns:a16="http://schemas.microsoft.com/office/drawing/2014/main" id="{EE1810EC-33B4-4E61-BCBC-E812C7B9C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5734050"/>
            <a:ext cx="8497888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9220" name="Rectangle 41">
            <a:extLst>
              <a:ext uri="{FF2B5EF4-FFF2-40B4-BE49-F238E27FC236}">
                <a16:creationId xmlns:a16="http://schemas.microsoft.com/office/drawing/2014/main" id="{B68DA39C-856D-4D01-B8B2-FC8695F66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5876925"/>
            <a:ext cx="84978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9221" name="Rectangle 42">
            <a:extLst>
              <a:ext uri="{FF2B5EF4-FFF2-40B4-BE49-F238E27FC236}">
                <a16:creationId xmlns:a16="http://schemas.microsoft.com/office/drawing/2014/main" id="{D26359BF-75C5-42A1-8943-0D9DE49A3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4076700"/>
            <a:ext cx="849788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9223" name="Tijdelijke aanduiding voor inhoud 1">
            <a:extLst>
              <a:ext uri="{FF2B5EF4-FFF2-40B4-BE49-F238E27FC236}">
                <a16:creationId xmlns:a16="http://schemas.microsoft.com/office/drawing/2014/main" id="{90B3E538-32E4-47AC-ABB7-BC07871638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4513" y="1269507"/>
            <a:ext cx="9863091" cy="4464543"/>
          </a:xfrm>
        </p:spPr>
        <p:txBody>
          <a:bodyPr>
            <a:normAutofit/>
          </a:bodyPr>
          <a:lstStyle/>
          <a:p>
            <a:r>
              <a:rPr lang="nl-NL" altLang="nl-NL" sz="2400" dirty="0"/>
              <a:t>Studielessen: wekelijks door klassenmentor. Grootste deel pensum 2 en 3 over profielkeuze.</a:t>
            </a:r>
          </a:p>
          <a:p>
            <a:endParaRPr lang="nl-NL" altLang="nl-NL" sz="2400" dirty="0"/>
          </a:p>
          <a:p>
            <a:pPr eaLnBrk="1" hangingPunct="1"/>
            <a:r>
              <a:rPr lang="nl-NL" altLang="nl-NL" sz="2400" dirty="0"/>
              <a:t>Informatie Tweede Fase</a:t>
            </a:r>
          </a:p>
          <a:p>
            <a:pPr eaLnBrk="1" hangingPunct="1"/>
            <a:endParaRPr lang="nl-NL" altLang="nl-NL" sz="2400" dirty="0"/>
          </a:p>
          <a:p>
            <a:pPr eaLnBrk="1" hangingPunct="1"/>
            <a:r>
              <a:rPr lang="nl-NL" altLang="nl-NL" sz="2400" dirty="0"/>
              <a:t>Wie ben ik?</a:t>
            </a:r>
          </a:p>
          <a:p>
            <a:pPr eaLnBrk="1" hangingPunct="1"/>
            <a:endParaRPr lang="nl-NL" altLang="nl-NL" sz="2400" dirty="0"/>
          </a:p>
          <a:p>
            <a:pPr eaLnBrk="1" hangingPunct="1"/>
            <a:r>
              <a:rPr lang="nl-NL" altLang="nl-NL" sz="2400" dirty="0"/>
              <a:t>Wat vind ik leuk?</a:t>
            </a:r>
          </a:p>
          <a:p>
            <a:pPr eaLnBrk="1" hangingPunct="1"/>
            <a:endParaRPr lang="nl-NL" altLang="nl-NL" sz="2400" dirty="0"/>
          </a:p>
          <a:p>
            <a:pPr eaLnBrk="1" hangingPunct="1"/>
            <a:r>
              <a:rPr lang="nl-NL" altLang="nl-NL" sz="2400" dirty="0"/>
              <a:t>Wat kan ik?</a:t>
            </a:r>
          </a:p>
          <a:p>
            <a:pPr eaLnBrk="1" hangingPunct="1"/>
            <a:endParaRPr lang="nl-NL" altLang="nl-NL" sz="2400" dirty="0"/>
          </a:p>
          <a:p>
            <a:pPr eaLnBrk="1" hangingPunct="1"/>
            <a:endParaRPr lang="nl-NL" altLang="nl-NL" sz="2400" dirty="0"/>
          </a:p>
          <a:p>
            <a:pPr eaLnBrk="1" hangingPunct="1"/>
            <a:endParaRPr lang="nl-NL" altLang="nl-NL" sz="2400" dirty="0"/>
          </a:p>
          <a:p>
            <a:pPr eaLnBrk="1" hangingPunct="1"/>
            <a:endParaRPr lang="nl-NL" altLang="nl-NL" sz="2400" dirty="0"/>
          </a:p>
        </p:txBody>
      </p:sp>
      <p:sp>
        <p:nvSpPr>
          <p:cNvPr id="8" name="Afgeronde rechthoek 4">
            <a:extLst>
              <a:ext uri="{FF2B5EF4-FFF2-40B4-BE49-F238E27FC236}">
                <a16:creationId xmlns:a16="http://schemas.microsoft.com/office/drawing/2014/main" id="{5DAA0C56-A47A-4675-9CEC-221482D98F16}"/>
              </a:ext>
            </a:extLst>
          </p:cNvPr>
          <p:cNvSpPr/>
          <p:nvPr/>
        </p:nvSpPr>
        <p:spPr>
          <a:xfrm>
            <a:off x="407512" y="280035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 </a:t>
            </a:r>
            <a:r>
              <a:rPr lang="nl-NL" b="1" dirty="0"/>
              <a:t>studielessen derde klassen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0F6D8E1-D50F-46AF-81AA-8E27A3AF1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E466AA0-9A97-4F24-9706-FB1EC1C49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5B840333-A78C-44BD-BB22-BC072916BCFF}"/>
              </a:ext>
            </a:extLst>
          </p:cNvPr>
          <p:cNvSpPr/>
          <p:nvPr/>
        </p:nvSpPr>
        <p:spPr>
          <a:xfrm>
            <a:off x="1884540" y="1466384"/>
            <a:ext cx="85651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nl-NL" sz="2400" dirty="0"/>
              <a:t>Voorlopige keuze: </a:t>
            </a:r>
          </a:p>
          <a:p>
            <a:pPr eaLnBrk="1" hangingPunct="1">
              <a:defRPr/>
            </a:pPr>
            <a:r>
              <a:rPr lang="nl-NL" sz="2400" dirty="0"/>
              <a:t>	in de week van 6 januari 2025 (week 2.8)</a:t>
            </a:r>
          </a:p>
          <a:p>
            <a:pPr lvl="1" eaLnBrk="1" hangingPunct="1">
              <a:defRPr/>
            </a:pPr>
            <a:endParaRPr lang="nl-NL" sz="24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nl-NL" sz="2400" dirty="0"/>
              <a:t>Definitieve keuze: </a:t>
            </a:r>
          </a:p>
          <a:p>
            <a:pPr eaLnBrk="1" hangingPunct="1">
              <a:defRPr/>
            </a:pPr>
            <a:r>
              <a:rPr lang="nl-NL" sz="2400" dirty="0"/>
              <a:t>	in de week van 24 maart 2025 (week 3.8)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nl-NL" sz="2400" dirty="0">
                <a:latin typeface="Arial" charset="0"/>
              </a:rPr>
              <a:t>	</a:t>
            </a:r>
            <a:r>
              <a:rPr lang="nl-NL" sz="2400" dirty="0"/>
              <a:t>Profiel nog niet goedgekeurd in maart?</a:t>
            </a:r>
          </a:p>
          <a:p>
            <a:pPr>
              <a:defRPr/>
            </a:pPr>
            <a:r>
              <a:rPr lang="nl-NL" sz="2400" dirty="0"/>
              <a:t>	Neem contact op met mentor!</a:t>
            </a:r>
          </a:p>
          <a:p>
            <a:pPr eaLnBrk="1" hangingPunct="1">
              <a:defRPr/>
            </a:pPr>
            <a:endParaRPr lang="nl-NL" sz="2400" dirty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nl-NL" sz="2400" dirty="0"/>
              <a:t>Definitieve vaststelling </a:t>
            </a:r>
          </a:p>
          <a:p>
            <a:pPr eaLnBrk="1" hangingPunct="1">
              <a:defRPr/>
            </a:pPr>
            <a:r>
              <a:rPr lang="nl-NL" sz="2400" dirty="0"/>
              <a:t>	n.a.v. overgangsvergadering, vóór de zomervakantie</a:t>
            </a:r>
          </a:p>
        </p:txBody>
      </p:sp>
      <p:sp>
        <p:nvSpPr>
          <p:cNvPr id="9" name="Afgeronde rechthoek 4">
            <a:extLst>
              <a:ext uri="{FF2B5EF4-FFF2-40B4-BE49-F238E27FC236}">
                <a16:creationId xmlns:a16="http://schemas.microsoft.com/office/drawing/2014/main" id="{45642470-C149-420D-85C8-81597F1B0622}"/>
              </a:ext>
            </a:extLst>
          </p:cNvPr>
          <p:cNvSpPr/>
          <p:nvPr/>
        </p:nvSpPr>
        <p:spPr>
          <a:xfrm>
            <a:off x="406400" y="314960"/>
            <a:ext cx="11521440" cy="538480"/>
          </a:xfrm>
          <a:prstGeom prst="roundRect">
            <a:avLst/>
          </a:prstGeom>
          <a:solidFill>
            <a:srgbClr val="E456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                                                                                                                                                                                       </a:t>
            </a:r>
            <a:r>
              <a:rPr lang="nl-NL" b="1" dirty="0"/>
              <a:t>planning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1552BBF9-763C-4FB9-BB6E-AF5486E1C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00" y="371464"/>
            <a:ext cx="1549480" cy="425472"/>
          </a:xfrm>
          <a:prstGeom prst="rect">
            <a:avLst/>
          </a:prstGeom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148D6E7-AAC4-4A00-B837-8F153D26B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ouderavond derde klassen profielkeuze</a:t>
            </a: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</TotalTime>
  <Words>793</Words>
  <Application>Microsoft Office PowerPoint</Application>
  <PresentationFormat>Breedbeeld</PresentationFormat>
  <Paragraphs>111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Kantoorthema</vt:lpstr>
      <vt:lpstr>Kiezen? Nu? Mag ik nog even met  mijn ouders overleggen?</vt:lpstr>
      <vt:lpstr>De Tweede Fase</vt:lpstr>
      <vt:lpstr>PowerPoint-presentatie</vt:lpstr>
      <vt:lpstr>De tweede fase</vt:lpstr>
      <vt:lpstr>PowerPoint-presentatie</vt:lpstr>
      <vt:lpstr>PowerPoint-presentatie</vt:lpstr>
      <vt:lpstr>PowerPoint-presentatie</vt:lpstr>
      <vt:lpstr>PowerPoint-presentatie</vt:lpstr>
      <vt:lpstr>PowerPoint-presentatie</vt:lpstr>
      <vt:lpstr>Rol ouders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Roeland van Dis</cp:lastModifiedBy>
  <cp:revision>22</cp:revision>
  <dcterms:created xsi:type="dcterms:W3CDTF">2018-03-19T14:15:16Z</dcterms:created>
  <dcterms:modified xsi:type="dcterms:W3CDTF">2024-11-26T09:31:06Z</dcterms:modified>
</cp:coreProperties>
</file>