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78" r:id="rId2"/>
    <p:sldId id="287" r:id="rId3"/>
    <p:sldId id="286" r:id="rId4"/>
    <p:sldId id="256" r:id="rId5"/>
    <p:sldId id="293" r:id="rId6"/>
    <p:sldId id="257" r:id="rId7"/>
    <p:sldId id="258" r:id="rId8"/>
    <p:sldId id="295" r:id="rId9"/>
    <p:sldId id="259" r:id="rId10"/>
    <p:sldId id="261" r:id="rId11"/>
    <p:sldId id="262" r:id="rId12"/>
    <p:sldId id="294" r:id="rId13"/>
    <p:sldId id="291" r:id="rId14"/>
    <p:sldId id="263" r:id="rId15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BFFA2-A926-45A8-8AB3-A137142BE782}" type="datetimeFigureOut">
              <a:rPr lang="nl-NL" smtClean="0"/>
              <a:t>10-9-2024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41227-A73D-4BD2-8909-24BB592E150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856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C0E1C-2A38-43DF-81B0-36B306E4CC01}" type="datetimeFigureOut">
              <a:rPr lang="nl-NL" smtClean="0"/>
              <a:t>10-9-2024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77851-37F9-466F-BAE7-949110531A1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397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77033-7060-4D1F-A989-5F4E06E307AA}" type="datetime1">
              <a:rPr lang="nl-NL" smtClean="0"/>
              <a:t>10-9-2024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521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D5D1-4B80-4F6E-B9D5-39CF6F3DFF26}" type="datetime1">
              <a:rPr lang="nl-NL" smtClean="0"/>
              <a:t>10-9-2024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2642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BE54-6E3A-4ED4-8B19-07A424BE9048}" type="datetime1">
              <a:rPr lang="nl-NL" smtClean="0"/>
              <a:t>10-9-2024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66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056-F089-49F5-B627-29EECDB03FA0}" type="datetime1">
              <a:rPr lang="nl-NL" smtClean="0"/>
              <a:t>10-9-2024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40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06677B8-2833-4911-8611-F0CE00C45BAA}" type="datetime1">
              <a:rPr lang="nl-NL" smtClean="0"/>
              <a:t>10-9-2024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0559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F72C-4CE5-4502-B485-A2E404BC2EC2}" type="datetime1">
              <a:rPr lang="nl-NL" smtClean="0"/>
              <a:t>10-9-2024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568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9E3F-483E-4E18-9AB4-02DD48F8A57E}" type="datetime1">
              <a:rPr lang="nl-NL" smtClean="0"/>
              <a:t>10-9-2024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1749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346DBB-9789-4DD0-A507-D92E0195BB2B}" type="datetime1">
              <a:rPr lang="nl-NL" smtClean="0"/>
              <a:t>10-9-2024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294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78060-4578-4600-A1CB-BA6FD5882EF6}" type="datetime1">
              <a:rPr lang="nl-NL" smtClean="0"/>
              <a:t>10-9-2024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65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2B0E6-5A95-4F66-841A-9A51EB0AA04D}" type="datetime1">
              <a:rPr lang="nl-NL" smtClean="0"/>
              <a:t>10-9-2024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1631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0EB4F-B513-4EFA-B370-92BE9C0DBD36}" type="datetime1">
              <a:rPr lang="nl-NL" smtClean="0"/>
              <a:t>10-9-2024</a:t>
            </a:fld>
            <a:endParaRPr lang="nl-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066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7C8A0D4-6653-48CB-954E-E2BC1A8207EF}" type="datetime1">
              <a:rPr lang="nl-NL" smtClean="0"/>
              <a:t>10-9-2024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D38AE084-9935-4BAC-B8B7-CD7E90D62C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428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sinnema@jordanmlu.n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eroepen.nl/" TargetMode="External"/><Relationship Id="rId3" Type="http://schemas.openxmlformats.org/officeDocument/2006/relationships/hyperlink" Target="http://www.studiekeuze123.nl/" TargetMode="External"/><Relationship Id="rId7" Type="http://schemas.openxmlformats.org/officeDocument/2006/relationships/hyperlink" Target="http://www.tussenjaarkenniscentrum.nl/" TargetMode="External"/><Relationship Id="rId2" Type="http://schemas.openxmlformats.org/officeDocument/2006/relationships/hyperlink" Target="mailto:decaan@jordanmlu.n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duo.nl/" TargetMode="External"/><Relationship Id="rId5" Type="http://schemas.openxmlformats.org/officeDocument/2006/relationships/hyperlink" Target="https://hbo.bachelors.nl/" TargetMode="External"/><Relationship Id="rId4" Type="http://schemas.openxmlformats.org/officeDocument/2006/relationships/hyperlink" Target="http://www.kiesmbo.nl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Ouderavond 4H Instromers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  <a:p>
            <a:r>
              <a:rPr lang="nl-NL" dirty="0"/>
              <a:t>Wat wordt er aan tafel verteld over het Jordan?</a:t>
            </a:r>
          </a:p>
          <a:p>
            <a:endParaRPr lang="nl-NL" dirty="0"/>
          </a:p>
          <a:p>
            <a:r>
              <a:rPr lang="nl-NL" dirty="0"/>
              <a:t>Pensumboekje / digitaal pensumboekje</a:t>
            </a:r>
          </a:p>
          <a:p>
            <a:r>
              <a:rPr lang="nl-NL" dirty="0"/>
              <a:t>Aftekenen/proeven/peilproeven/peildatum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224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Instrumenten om zelfstandig te leren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Pensumboekje</a:t>
            </a:r>
          </a:p>
          <a:p>
            <a:r>
              <a:rPr lang="nl-NL" dirty="0"/>
              <a:t>Studiewijzers</a:t>
            </a:r>
          </a:p>
          <a:p>
            <a:r>
              <a:rPr lang="nl-NL" dirty="0"/>
              <a:t>Digitaal lesmateriaal&gt; magister</a:t>
            </a:r>
          </a:p>
          <a:p>
            <a:r>
              <a:rPr lang="nl-NL" dirty="0"/>
              <a:t>Werkbespreking/mentor</a:t>
            </a:r>
          </a:p>
          <a:p>
            <a:r>
              <a:rPr lang="nl-NL" dirty="0"/>
              <a:t>Zelf roosteren (</a:t>
            </a:r>
            <a:r>
              <a:rPr lang="nl-NL" dirty="0" err="1"/>
              <a:t>Zst</a:t>
            </a:r>
            <a:r>
              <a:rPr lang="nl-NL" dirty="0"/>
              <a:t> en inloopweek)</a:t>
            </a:r>
          </a:p>
          <a:p>
            <a:r>
              <a:rPr lang="nl-NL" dirty="0"/>
              <a:t>Keuzes (1</a:t>
            </a:r>
            <a:r>
              <a:rPr lang="nl-NL" baseline="30000" dirty="0"/>
              <a:t>e</a:t>
            </a:r>
            <a:r>
              <a:rPr lang="nl-NL" dirty="0"/>
              <a:t> </a:t>
            </a:r>
            <a:r>
              <a:rPr lang="nl-NL" u="sng" dirty="0"/>
              <a:t>en</a:t>
            </a:r>
            <a:r>
              <a:rPr lang="nl-NL" dirty="0"/>
              <a:t> 2</a:t>
            </a:r>
            <a:r>
              <a:rPr lang="nl-NL" baseline="30000" dirty="0"/>
              <a:t>e</a:t>
            </a:r>
            <a:r>
              <a:rPr lang="nl-NL" dirty="0"/>
              <a:t>)</a:t>
            </a:r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AB23-1605-4E43-860C-E52AD87ABF6A}" type="datetime1">
              <a:rPr lang="nl-NL" smtClean="0"/>
              <a:t>10-9-2024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8456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Informatievoorziening ouders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Ouderavonden</a:t>
            </a:r>
          </a:p>
          <a:p>
            <a:pPr lvl="1"/>
            <a:r>
              <a:rPr lang="nl-NL" dirty="0"/>
              <a:t>Groepsouderavonden (2 keer per jaar)</a:t>
            </a:r>
          </a:p>
          <a:p>
            <a:pPr lvl="1"/>
            <a:r>
              <a:rPr lang="nl-NL" dirty="0"/>
              <a:t>Mentorouderspreekuur (na pensum 1 en 4)</a:t>
            </a:r>
          </a:p>
          <a:p>
            <a:pPr lvl="1"/>
            <a:r>
              <a:rPr lang="nl-NL" dirty="0"/>
              <a:t>Vakdocentspreekuur (na pensum 2 en 3)</a:t>
            </a:r>
          </a:p>
          <a:p>
            <a:r>
              <a:rPr lang="nl-NL" dirty="0"/>
              <a:t>Via mail: o.a. Jordannieuws (tweewekelijks)</a:t>
            </a:r>
          </a:p>
          <a:p>
            <a:r>
              <a:rPr lang="nl-NL" dirty="0"/>
              <a:t>Website: o.a. Jaaragenda</a:t>
            </a:r>
          </a:p>
          <a:p>
            <a:r>
              <a:rPr lang="nl-NL" dirty="0"/>
              <a:t>Verslagen met vak- en mentorcommentaar na elke inloopweek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CCF2-F823-40CD-B181-2C3071812C12}" type="datetime1">
              <a:rPr lang="nl-NL" smtClean="0"/>
              <a:t>10-9-2024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7428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F9AD2F-1D7D-40E3-8DAB-671B2FE72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CULTUURreis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B1E7B1-FB13-43D0-9A52-DF303A1EF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Tijdens kampweek</a:t>
            </a:r>
          </a:p>
          <a:p>
            <a:r>
              <a:rPr lang="nl-NL" dirty="0"/>
              <a:t>Engeland, Frankrijk, Duitsland, Togo, Marokko, Polen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02A165-E508-4856-94F6-AD151EE4E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056-F089-49F5-B627-29EECDB03FA0}" type="datetime1">
              <a:rPr lang="nl-NL" smtClean="0"/>
              <a:t>10-9-2024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349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Zijn er vragen en/of opmerkingen?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056-F089-49F5-B627-29EECDB03FA0}" type="datetime1">
              <a:rPr lang="nl-NL" smtClean="0"/>
              <a:t>10-9-2024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98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Volgende groepsouderavond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l-NL" dirty="0"/>
              <a:t>Donderdag 13 maart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Onderwerpen o.a. : </a:t>
            </a:r>
          </a:p>
          <a:p>
            <a:pPr lvl="1"/>
            <a:r>
              <a:rPr lang="nl-NL" dirty="0"/>
              <a:t>PTA</a:t>
            </a:r>
          </a:p>
          <a:p>
            <a:pPr lvl="1"/>
            <a:r>
              <a:rPr lang="nl-NL" dirty="0"/>
              <a:t>Examenreglement</a:t>
            </a:r>
          </a:p>
          <a:p>
            <a:pPr lvl="1"/>
            <a:r>
              <a:rPr lang="nl-NL" dirty="0"/>
              <a:t>Overgangsnormen</a:t>
            </a:r>
          </a:p>
          <a:p>
            <a:pPr lvl="1"/>
            <a:r>
              <a:rPr lang="nl-NL" dirty="0"/>
              <a:t>Deadlines</a:t>
            </a:r>
          </a:p>
          <a:p>
            <a:pPr lvl="1"/>
            <a:r>
              <a:rPr lang="nl-NL" dirty="0"/>
              <a:t>Herkansingen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1299-7F36-4429-8C58-3CF8352C12B5}" type="datetime1">
              <a:rPr lang="nl-NL" smtClean="0"/>
              <a:t>10-9-2024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190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AFC0D77A-BFC8-4117-A9A2-6C7290D3BC62}"/>
              </a:ext>
            </a:extLst>
          </p:cNvPr>
          <p:cNvGraphicFramePr>
            <a:graphicFrameLocks noGrp="1"/>
          </p:cNvGraphicFramePr>
          <p:nvPr/>
        </p:nvGraphicFramePr>
        <p:xfrm>
          <a:off x="323528" y="908720"/>
          <a:ext cx="8496946" cy="52565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253">
                  <a:extLst>
                    <a:ext uri="{9D8B030D-6E8A-4147-A177-3AD203B41FA5}">
                      <a16:colId xmlns:a16="http://schemas.microsoft.com/office/drawing/2014/main" val="1528076341"/>
                    </a:ext>
                  </a:extLst>
                </a:gridCol>
                <a:gridCol w="323253">
                  <a:extLst>
                    <a:ext uri="{9D8B030D-6E8A-4147-A177-3AD203B41FA5}">
                      <a16:colId xmlns:a16="http://schemas.microsoft.com/office/drawing/2014/main" val="82775387"/>
                    </a:ext>
                  </a:extLst>
                </a:gridCol>
                <a:gridCol w="4725655">
                  <a:extLst>
                    <a:ext uri="{9D8B030D-6E8A-4147-A177-3AD203B41FA5}">
                      <a16:colId xmlns:a16="http://schemas.microsoft.com/office/drawing/2014/main" val="351635091"/>
                    </a:ext>
                  </a:extLst>
                </a:gridCol>
                <a:gridCol w="738866">
                  <a:extLst>
                    <a:ext uri="{9D8B030D-6E8A-4147-A177-3AD203B41FA5}">
                      <a16:colId xmlns:a16="http://schemas.microsoft.com/office/drawing/2014/main" val="462709351"/>
                    </a:ext>
                  </a:extLst>
                </a:gridCol>
                <a:gridCol w="738866">
                  <a:extLst>
                    <a:ext uri="{9D8B030D-6E8A-4147-A177-3AD203B41FA5}">
                      <a16:colId xmlns:a16="http://schemas.microsoft.com/office/drawing/2014/main" val="3679768644"/>
                    </a:ext>
                  </a:extLst>
                </a:gridCol>
                <a:gridCol w="738866">
                  <a:extLst>
                    <a:ext uri="{9D8B030D-6E8A-4147-A177-3AD203B41FA5}">
                      <a16:colId xmlns:a16="http://schemas.microsoft.com/office/drawing/2014/main" val="2702972104"/>
                    </a:ext>
                  </a:extLst>
                </a:gridCol>
                <a:gridCol w="908187">
                  <a:extLst>
                    <a:ext uri="{9D8B030D-6E8A-4147-A177-3AD203B41FA5}">
                      <a16:colId xmlns:a16="http://schemas.microsoft.com/office/drawing/2014/main" val="4166130404"/>
                    </a:ext>
                  </a:extLst>
                </a:gridCol>
              </a:tblGrid>
              <a:tr h="672369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nl-NL" sz="2200" u="none" strike="noStrike">
                          <a:effectLst/>
                        </a:rPr>
                        <a:t>ENGELS</a:t>
                      </a:r>
                      <a:endParaRPr lang="nl-NL" sz="2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852758"/>
                  </a:ext>
                </a:extLst>
              </a:tr>
              <a:tr h="32599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</a:rPr>
                        <a:t>onderdeel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extLst>
                  <a:ext uri="{0D108BD9-81ED-4DB2-BD59-A6C34878D82A}">
                    <a16:rowId xmlns:a16="http://schemas.microsoft.com/office/drawing/2014/main" val="313992757"/>
                  </a:ext>
                </a:extLst>
              </a:tr>
              <a:tr h="4685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punten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pensum 41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niveau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paraaf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datum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kwaliteit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extLst>
                  <a:ext uri="{0D108BD9-81ED-4DB2-BD59-A6C34878D82A}">
                    <a16:rowId xmlns:a16="http://schemas.microsoft.com/office/drawing/2014/main" val="3176095715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J/N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</a:rPr>
                        <a:t>Afronding derde jaar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extLst>
                  <a:ext uri="{0D108BD9-81ED-4DB2-BD59-A6C34878D82A}">
                    <a16:rowId xmlns:a16="http://schemas.microsoft.com/office/drawing/2014/main" val="1932869254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41.a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1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 dirty="0">
                          <a:effectLst/>
                        </a:rPr>
                        <a:t>Gesprek Leesniveau</a:t>
                      </a:r>
                      <a:endParaRPr lang="nl-N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extLst>
                  <a:ext uri="{0D108BD9-81ED-4DB2-BD59-A6C34878D82A}">
                    <a16:rowId xmlns:a16="http://schemas.microsoft.com/office/drawing/2014/main" val="1126123194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41.b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8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</a:rPr>
                        <a:t>Boek graad 10 + schriftelijk verslag</a:t>
                      </a:r>
                      <a:endParaRPr lang="nl-N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extLst>
                  <a:ext uri="{0D108BD9-81ED-4DB2-BD59-A6C34878D82A}">
                    <a16:rowId xmlns:a16="http://schemas.microsoft.com/office/drawing/2014/main" val="3565104326"/>
                  </a:ext>
                </a:extLst>
              </a:tr>
              <a:tr h="529745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41.c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5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</a:rPr>
                        <a:t>Of Course! : Werk</a:t>
                      </a:r>
                      <a:endParaRPr lang="nl-N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extLst>
                  <a:ext uri="{0D108BD9-81ED-4DB2-BD59-A6C34878D82A}">
                    <a16:rowId xmlns:a16="http://schemas.microsoft.com/office/drawing/2014/main" val="2133744194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41.d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1</a:t>
                      </a:r>
                      <a:endParaRPr lang="nl-N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</a:rPr>
                        <a:t>Of Course! : (vaardigheids)proef</a:t>
                      </a:r>
                      <a:endParaRPr lang="nl-NL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extLst>
                  <a:ext uri="{0D108BD9-81ED-4DB2-BD59-A6C34878D82A}">
                    <a16:rowId xmlns:a16="http://schemas.microsoft.com/office/drawing/2014/main" val="3627013674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extLst>
                  <a:ext uri="{0D108BD9-81ED-4DB2-BD59-A6C34878D82A}">
                    <a16:rowId xmlns:a16="http://schemas.microsoft.com/office/drawing/2014/main" val="2335677777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 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>
                          <a:effectLst/>
                        </a:rPr>
                        <a:t>15</a:t>
                      </a:r>
                      <a:endParaRPr lang="nl-NL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200" u="none" strike="noStrike">
                          <a:effectLst/>
                        </a:rPr>
                        <a:t>PIDL pensum 1</a:t>
                      </a:r>
                      <a:endParaRPr lang="nl-N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nl-NL" sz="1200" u="none" strike="noStrike" dirty="0">
                          <a:effectLst/>
                        </a:rPr>
                        <a:t> </a:t>
                      </a:r>
                      <a:endParaRPr lang="nl-N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380" marR="5380" marT="538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81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205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Ouderavond 4H Instromers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Verslag / </a:t>
            </a:r>
            <a:r>
              <a:rPr lang="nl-NL" dirty="0" err="1"/>
              <a:t>leerlingbesprekingen</a:t>
            </a:r>
            <a:r>
              <a:rPr lang="nl-NL" dirty="0"/>
              <a:t> na elke periode</a:t>
            </a:r>
          </a:p>
          <a:p>
            <a:r>
              <a:rPr lang="nl-NL" dirty="0"/>
              <a:t>Individueel mentoraat </a:t>
            </a:r>
          </a:p>
          <a:p>
            <a:endParaRPr lang="nl-NL" dirty="0"/>
          </a:p>
          <a:p>
            <a:r>
              <a:rPr lang="nl-NL" dirty="0"/>
              <a:t>4 perioden (1 pensum)</a:t>
            </a:r>
          </a:p>
          <a:p>
            <a:r>
              <a:rPr lang="nl-NL" dirty="0"/>
              <a:t>1</a:t>
            </a:r>
            <a:r>
              <a:rPr lang="nl-NL" baseline="30000" dirty="0"/>
              <a:t>E</a:t>
            </a:r>
            <a:r>
              <a:rPr lang="nl-NL" dirty="0"/>
              <a:t> en 2</a:t>
            </a:r>
            <a:r>
              <a:rPr lang="nl-NL" baseline="30000" dirty="0"/>
              <a:t>E</a:t>
            </a:r>
            <a:r>
              <a:rPr lang="nl-NL" dirty="0"/>
              <a:t> ‘Keuze</a:t>
            </a:r>
          </a:p>
          <a:p>
            <a:r>
              <a:rPr lang="nl-NL" dirty="0" err="1"/>
              <a:t>Zst</a:t>
            </a:r>
            <a:r>
              <a:rPr lang="nl-NL" dirty="0"/>
              <a:t>-lessen, “</a:t>
            </a:r>
            <a:r>
              <a:rPr lang="nl-NL" dirty="0" err="1"/>
              <a:t>incuppen</a:t>
            </a:r>
            <a:r>
              <a:rPr lang="nl-NL" dirty="0"/>
              <a:t>”</a:t>
            </a:r>
          </a:p>
          <a:p>
            <a:r>
              <a:rPr lang="nl-NL" dirty="0" err="1"/>
              <a:t>Lesduur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696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224135"/>
          </a:xfrm>
        </p:spPr>
        <p:txBody>
          <a:bodyPr/>
          <a:lstStyle/>
          <a:p>
            <a:r>
              <a:rPr lang="nl-NL" dirty="0"/>
              <a:t>Welkom!</a:t>
            </a:r>
            <a:br>
              <a:rPr lang="nl-NL" dirty="0"/>
            </a:br>
            <a:r>
              <a:rPr lang="nl-NL" dirty="0"/>
              <a:t>Ouderavond 4 havo 24-25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800" y="1916832"/>
            <a:ext cx="7086600" cy="3721968"/>
          </a:xfrm>
        </p:spPr>
        <p:txBody>
          <a:bodyPr>
            <a:noAutofit/>
          </a:bodyPr>
          <a:lstStyle/>
          <a:p>
            <a:pPr algn="l"/>
            <a:r>
              <a:rPr lang="nl-NL" sz="2000" dirty="0"/>
              <a:t>Programma: </a:t>
            </a:r>
          </a:p>
          <a:p>
            <a:pPr algn="l"/>
            <a:r>
              <a:rPr lang="nl-NL" sz="2000" dirty="0"/>
              <a:t>-  Kennismaken</a:t>
            </a:r>
          </a:p>
          <a:p>
            <a:pPr marL="457200" indent="-457200" algn="l">
              <a:buFontTx/>
              <a:buChar char="-"/>
            </a:pPr>
            <a:r>
              <a:rPr lang="nl-NL" sz="2000" dirty="0"/>
              <a:t>Algemeen</a:t>
            </a:r>
          </a:p>
          <a:p>
            <a:pPr marL="457200" indent="-457200" algn="l">
              <a:buFontTx/>
              <a:buChar char="-"/>
            </a:pPr>
            <a:r>
              <a:rPr lang="nl-NL" sz="2000" dirty="0"/>
              <a:t>Bovenbouw</a:t>
            </a:r>
          </a:p>
          <a:p>
            <a:pPr marL="457200" indent="-457200" algn="l">
              <a:buFontTx/>
              <a:buChar char="-"/>
            </a:pPr>
            <a:r>
              <a:rPr lang="nl-NL" sz="2000" dirty="0"/>
              <a:t>Examen</a:t>
            </a:r>
          </a:p>
          <a:p>
            <a:pPr marL="457200" indent="-457200" algn="l">
              <a:buFontTx/>
              <a:buChar char="-"/>
            </a:pPr>
            <a:r>
              <a:rPr lang="nl-NL" sz="2000" dirty="0"/>
              <a:t>Instrumenten om zelfstandig te leren</a:t>
            </a:r>
          </a:p>
          <a:p>
            <a:pPr marL="457200" indent="-457200" algn="l">
              <a:buFontTx/>
              <a:buChar char="-"/>
            </a:pPr>
            <a:r>
              <a:rPr lang="nl-NL" sz="2000" dirty="0"/>
              <a:t>Informatie naar ouders</a:t>
            </a:r>
          </a:p>
          <a:p>
            <a:pPr marL="457200" indent="-457200" algn="l">
              <a:buFontTx/>
              <a:buChar char="-"/>
            </a:pPr>
            <a:r>
              <a:rPr lang="nl-NL" sz="2000" dirty="0"/>
              <a:t>Volgende ouderavond</a:t>
            </a:r>
          </a:p>
          <a:p>
            <a:pPr marL="457200" indent="-457200">
              <a:buFontTx/>
              <a:buChar char="-"/>
            </a:pPr>
            <a:endParaRPr lang="nl-NL" sz="200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246CA-9F30-4BF7-9E95-FEAC3872E48F}" type="datetime1">
              <a:rPr lang="nl-NL" smtClean="0"/>
              <a:t>10-9-2024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776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A093BC-7392-449D-82FF-2B71BC81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132" y="646861"/>
            <a:ext cx="7772400" cy="1609344"/>
          </a:xfrm>
        </p:spPr>
        <p:txBody>
          <a:bodyPr/>
          <a:lstStyle/>
          <a:p>
            <a:r>
              <a:rPr lang="nl-NL" dirty="0"/>
              <a:t>Even kennismaken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122BAE-2187-4BFA-90EA-26D636562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Uitwisseling groepjes: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Voorstellen aan elkaar</a:t>
            </a:r>
          </a:p>
          <a:p>
            <a:r>
              <a:rPr lang="nl-NL" dirty="0"/>
              <a:t>Hoe is je kind gestart, wat hoor je thuis? Zin in? Ziet er tegenop? …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31A7D0-A53B-4966-B6F3-4A6CC49BB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056-F089-49F5-B627-29EECDB03FA0}" type="datetime1">
              <a:rPr lang="nl-NL" smtClean="0"/>
              <a:t>10-9-2024</a:t>
            </a:fld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0780A80-2059-4676-A258-2DB516754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136" y="336804"/>
            <a:ext cx="21717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978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Algemeen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Thema-avonden door oudervereniging</a:t>
            </a:r>
          </a:p>
          <a:p>
            <a:pPr lvl="1"/>
            <a:r>
              <a:rPr lang="nl-NL" dirty="0"/>
              <a:t>Warm aanbevolen, houd Jordannieuws in de gaten</a:t>
            </a:r>
          </a:p>
          <a:p>
            <a:r>
              <a:rPr lang="nl-NL" dirty="0"/>
              <a:t>Contactouders</a:t>
            </a:r>
          </a:p>
          <a:p>
            <a:pPr lvl="1"/>
            <a:r>
              <a:rPr lang="nl-NL" dirty="0"/>
              <a:t>Drie keer op donderdagavond: </a:t>
            </a:r>
          </a:p>
          <a:p>
            <a:pPr lvl="1"/>
            <a:r>
              <a:rPr lang="nl-NL" dirty="0"/>
              <a:t>wie wil contactouder worden? Doorgeven via mail! </a:t>
            </a:r>
            <a:r>
              <a:rPr lang="nl-NL"/>
              <a:t>(secretariaat@</a:t>
            </a:r>
            <a:r>
              <a:rPr lang="nl-NL" dirty="0"/>
              <a:t>jordanmlu.nl)</a:t>
            </a:r>
          </a:p>
          <a:p>
            <a:pPr lvl="2"/>
            <a:endParaRPr lang="nl-NL" dirty="0"/>
          </a:p>
          <a:p>
            <a:r>
              <a:rPr lang="nl-NL" dirty="0"/>
              <a:t>Ziekmelding/absentie:  via magister</a:t>
            </a:r>
          </a:p>
          <a:p>
            <a:pPr lvl="1"/>
            <a:r>
              <a:rPr lang="nl-NL" dirty="0"/>
              <a:t>Maar bij tentamens rechtstreeks aan mij! </a:t>
            </a:r>
            <a:r>
              <a:rPr lang="nl-NL" dirty="0">
                <a:hlinkClick r:id="rId2"/>
              </a:rPr>
              <a:t>ssinnema@jordanmlu.nl</a:t>
            </a:r>
            <a:endParaRPr lang="nl-NL" dirty="0"/>
          </a:p>
          <a:p>
            <a:r>
              <a:rPr lang="nl-NL" dirty="0"/>
              <a:t>Schoolboekje staat ook op de website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301A-ABF4-4776-A81E-F931E7539B8A}" type="datetime1">
              <a:rPr lang="nl-NL" smtClean="0"/>
              <a:t>10-9-2024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1787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Bovenbouw</a:t>
            </a:r>
            <a:br>
              <a:rPr lang="nl-NL" dirty="0"/>
            </a:br>
            <a:r>
              <a:rPr lang="nl-NL" dirty="0"/>
              <a:t>	wat is er anders?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4 Profielen  met verschillende mogelijkheden voor keuze vakken en vrije deel  </a:t>
            </a:r>
          </a:p>
          <a:p>
            <a:r>
              <a:rPr lang="nl-NL" dirty="0"/>
              <a:t>Lesurenverdeling (</a:t>
            </a:r>
            <a:r>
              <a:rPr lang="nl-NL" dirty="0" err="1"/>
              <a:t>vaklessen</a:t>
            </a:r>
            <a:r>
              <a:rPr lang="nl-NL" dirty="0"/>
              <a:t>, keuzes en </a:t>
            </a:r>
            <a:r>
              <a:rPr lang="nl-NL" dirty="0" err="1"/>
              <a:t>Zst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Stamklas  en </a:t>
            </a:r>
            <a:r>
              <a:rPr lang="nl-NL" dirty="0" err="1"/>
              <a:t>vaklessen</a:t>
            </a:r>
            <a:r>
              <a:rPr lang="nl-NL" dirty="0"/>
              <a:t>; verschillende samenstelling</a:t>
            </a:r>
          </a:p>
          <a:p>
            <a:pPr lvl="1"/>
            <a:r>
              <a:rPr lang="nl-NL" dirty="0" err="1"/>
              <a:t>Zst</a:t>
            </a:r>
            <a:r>
              <a:rPr lang="nl-NL" dirty="0"/>
              <a:t>-uren zelf roosteren</a:t>
            </a:r>
          </a:p>
          <a:p>
            <a:r>
              <a:rPr lang="nl-NL" dirty="0"/>
              <a:t>Projecten (AEL (</a:t>
            </a:r>
            <a:r>
              <a:rPr lang="nl-NL" dirty="0" err="1"/>
              <a:t>Arbeids</a:t>
            </a:r>
            <a:r>
              <a:rPr lang="nl-NL" dirty="0"/>
              <a:t> </a:t>
            </a:r>
            <a:r>
              <a:rPr lang="nl-NL" dirty="0" err="1"/>
              <a:t>Ervarings</a:t>
            </a:r>
            <a:r>
              <a:rPr lang="nl-NL" dirty="0"/>
              <a:t> Leren), cultuurreis,  burgerschap (‘vrijwilligerswerk’ op school of daarbuiten) &gt; uitleg leerlingen in de studieles</a:t>
            </a:r>
          </a:p>
          <a:p>
            <a:r>
              <a:rPr lang="nl-NL" dirty="0"/>
              <a:t>Verplichte onderdelen: LOB (Loopbaan Oriëntatie en Begeleiding), LO, mentoraat</a:t>
            </a:r>
          </a:p>
          <a:p>
            <a:r>
              <a:rPr lang="nl-NL" dirty="0"/>
              <a:t>Studieles en klassenmentor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793CF-BDA7-4F20-8857-F02C42C2A7F4}" type="datetime1">
              <a:rPr lang="nl-NL" smtClean="0"/>
              <a:t>10-9-2024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526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06E3DB4-4F92-4ECA-B42A-A6687C9B8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78060-4578-4600-A1CB-BA6FD5882EF6}" type="datetime1">
              <a:rPr lang="nl-NL" smtClean="0"/>
              <a:t>10-9-2024</a:t>
            </a:fld>
            <a:endParaRPr lang="nl-NL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FC388258-F48A-4997-84DF-372FDBCA8269}"/>
              </a:ext>
            </a:extLst>
          </p:cNvPr>
          <p:cNvSpPr/>
          <p:nvPr/>
        </p:nvSpPr>
        <p:spPr>
          <a:xfrm>
            <a:off x="395536" y="-772150"/>
            <a:ext cx="83529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altLang="nl-NL" b="1" dirty="0"/>
          </a:p>
          <a:p>
            <a:endParaRPr lang="nl-NL" altLang="nl-NL" b="1" dirty="0"/>
          </a:p>
          <a:p>
            <a:endParaRPr lang="nl-NL" altLang="nl-NL" b="1" dirty="0"/>
          </a:p>
          <a:p>
            <a:endParaRPr lang="nl-NL" altLang="nl-NL" b="1" dirty="0"/>
          </a:p>
          <a:p>
            <a:r>
              <a:rPr lang="nl-NL" altLang="nl-NL" b="1" dirty="0"/>
              <a:t>4H	Decanenzaken</a:t>
            </a:r>
            <a:br>
              <a:rPr lang="nl-NL" altLang="nl-NL" dirty="0"/>
            </a:br>
            <a:br>
              <a:rPr lang="nl-NL" altLang="nl-NL" dirty="0"/>
            </a:br>
            <a:r>
              <a:rPr lang="nl-NL" altLang="nl-NL" dirty="0"/>
              <a:t>LOB = loopbaanoriëntatie en begeleiding</a:t>
            </a:r>
            <a:br>
              <a:rPr lang="nl-NL" altLang="nl-NL" dirty="0"/>
            </a:br>
            <a:r>
              <a:rPr lang="nl-NL" altLang="nl-NL" dirty="0"/>
              <a:t>Start in studielessen in week 1.4</a:t>
            </a:r>
            <a:br>
              <a:rPr lang="nl-NL" altLang="nl-NL" dirty="0"/>
            </a:br>
            <a:r>
              <a:rPr lang="nl-NL" altLang="nl-NL" dirty="0"/>
              <a:t>Eisen LOB 4H en 5H:   - tenminste 3 verschillende open dagen bezoeken,</a:t>
            </a:r>
          </a:p>
          <a:p>
            <a:r>
              <a:rPr lang="nl-NL" altLang="nl-NL" dirty="0"/>
              <a:t>					- tenminste 2 interviews met studenten.</a:t>
            </a:r>
            <a:br>
              <a:rPr lang="nl-NL" altLang="nl-NL" dirty="0"/>
            </a:br>
            <a:endParaRPr lang="nl-NL" altLang="nl-NL" dirty="0"/>
          </a:p>
          <a:p>
            <a:r>
              <a:rPr lang="nl-NL" altLang="nl-NL" dirty="0"/>
              <a:t>Twee verplichte handelingsdelen (eind 4H en pensum 2 5H). </a:t>
            </a:r>
          </a:p>
          <a:p>
            <a:r>
              <a:rPr lang="nl-NL" altLang="nl-NL" dirty="0"/>
              <a:t>Eerste is een opdracht, tweede het eindgesprek.</a:t>
            </a:r>
            <a:br>
              <a:rPr lang="nl-NL" altLang="nl-NL" dirty="0"/>
            </a:br>
            <a:r>
              <a:rPr lang="nl-NL" altLang="nl-NL" dirty="0"/>
              <a:t>.</a:t>
            </a:r>
            <a:br>
              <a:rPr lang="nl-NL" altLang="nl-NL" dirty="0"/>
            </a:br>
            <a:r>
              <a:rPr lang="nl-NL" altLang="nl-NL" dirty="0"/>
              <a:t>Gesprek met decaan aanvragen? </a:t>
            </a:r>
            <a:r>
              <a:rPr lang="nl-NL" altLang="nl-NL" i="1" dirty="0">
                <a:hlinkClick r:id="rId2"/>
              </a:rPr>
              <a:t>decaan@jordanmlu.nl</a:t>
            </a:r>
            <a:br>
              <a:rPr lang="nl-NL" altLang="nl-NL" i="1" dirty="0"/>
            </a:br>
            <a:r>
              <a:rPr lang="nl-NL" altLang="nl-NL" i="1" dirty="0"/>
              <a:t> Let op: </a:t>
            </a:r>
            <a:r>
              <a:rPr lang="nl-NL" altLang="nl-NL" dirty="0"/>
              <a:t>Regelmatige updates via </a:t>
            </a:r>
            <a:r>
              <a:rPr lang="nl-NL" altLang="nl-NL" dirty="0" err="1"/>
              <a:t>jordannieuws</a:t>
            </a:r>
            <a:r>
              <a:rPr lang="nl-NL" altLang="nl-NL" dirty="0"/>
              <a:t> (open dagen, deadlines aanmeldingen etc.) en insta (= @</a:t>
            </a:r>
            <a:r>
              <a:rPr lang="nl-NL" altLang="nl-NL" dirty="0" err="1"/>
              <a:t>decaanjordan</a:t>
            </a:r>
            <a:r>
              <a:rPr lang="nl-NL" altLang="nl-NL" dirty="0"/>
              <a:t>).</a:t>
            </a:r>
            <a:br>
              <a:rPr lang="nl-NL" altLang="nl-NL" i="1" dirty="0"/>
            </a:br>
            <a:br>
              <a:rPr lang="nl-NL" altLang="nl-NL" dirty="0"/>
            </a:br>
            <a:br>
              <a:rPr lang="nl-NL" altLang="nl-NL" dirty="0"/>
            </a:br>
            <a:r>
              <a:rPr lang="nl-NL" altLang="nl-NL" dirty="0"/>
              <a:t>Handige sites ter oriëntatie:</a:t>
            </a:r>
            <a:br>
              <a:rPr lang="nl-NL" altLang="nl-NL" dirty="0"/>
            </a:br>
            <a:br>
              <a:rPr lang="nl-NL" altLang="nl-NL" dirty="0"/>
            </a:br>
            <a:r>
              <a:rPr lang="nl-NL" altLang="nl-NL" dirty="0">
                <a:hlinkClick r:id="rId3"/>
              </a:rPr>
              <a:t>Studiekeuze123.nl</a:t>
            </a:r>
            <a:r>
              <a:rPr lang="nl-NL" altLang="nl-NL" dirty="0"/>
              <a:t>			</a:t>
            </a:r>
            <a:r>
              <a:rPr lang="nl-NL" altLang="nl-NL" dirty="0">
                <a:hlinkClick r:id="rId4"/>
              </a:rPr>
              <a:t>kiesmbo.nl</a:t>
            </a:r>
            <a:r>
              <a:rPr lang="nl-NL" altLang="nl-NL" dirty="0"/>
              <a:t>		</a:t>
            </a:r>
            <a:r>
              <a:rPr lang="nl-NL" altLang="nl-NL" dirty="0">
                <a:hlinkClick r:id="rId5"/>
              </a:rPr>
              <a:t>hbo.bachelors.nl</a:t>
            </a:r>
            <a:r>
              <a:rPr lang="nl-NL" altLang="nl-NL" dirty="0"/>
              <a:t>		</a:t>
            </a:r>
            <a:r>
              <a:rPr lang="nl-NL" altLang="nl-NL" dirty="0">
                <a:hlinkClick r:id="rId6"/>
              </a:rPr>
              <a:t>duo.nl</a:t>
            </a:r>
            <a:br>
              <a:rPr lang="nl-NL" altLang="nl-NL" dirty="0"/>
            </a:br>
            <a:r>
              <a:rPr lang="nl-NL" altLang="nl-NL" dirty="0">
                <a:hlinkClick r:id="rId7"/>
              </a:rPr>
              <a:t>tussenjaarkenniscentrum.nl</a:t>
            </a:r>
            <a:r>
              <a:rPr lang="nl-NL" altLang="nl-NL" dirty="0"/>
              <a:t>	</a:t>
            </a:r>
            <a:r>
              <a:rPr lang="nl-NL" altLang="nl-NL" dirty="0">
                <a:hlinkClick r:id="rId8"/>
              </a:rPr>
              <a:t>beroepen.nl</a:t>
            </a:r>
            <a:br>
              <a:rPr lang="nl-NL" alt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1930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Programma voor Toetsing en Afsluiting (PTA) onderdelen(school)Examen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SE (schoolexamen) en CE (</a:t>
            </a:r>
            <a:r>
              <a:rPr lang="nl-NL" dirty="0" err="1"/>
              <a:t>centraalexamen</a:t>
            </a:r>
            <a:r>
              <a:rPr lang="nl-NL" dirty="0"/>
              <a:t>) &gt; beide 50% &gt; samen diplomacijfer</a:t>
            </a:r>
          </a:p>
          <a:p>
            <a:r>
              <a:rPr lang="nl-NL" dirty="0"/>
              <a:t>PTA: alle SE-onderdelen in 4 en 5 havo</a:t>
            </a:r>
          </a:p>
          <a:p>
            <a:pPr lvl="1"/>
            <a:r>
              <a:rPr lang="nl-NL" dirty="0"/>
              <a:t>Handelingsdelen </a:t>
            </a:r>
          </a:p>
          <a:p>
            <a:pPr lvl="1"/>
            <a:r>
              <a:rPr lang="nl-NL" dirty="0"/>
              <a:t>Praktische opdrachten </a:t>
            </a:r>
          </a:p>
          <a:p>
            <a:pPr lvl="1"/>
            <a:r>
              <a:rPr lang="nl-NL" dirty="0"/>
              <a:t>Toetsen(tentamens/schoolexamens) </a:t>
            </a:r>
          </a:p>
          <a:p>
            <a:pPr lvl="1"/>
            <a:r>
              <a:rPr lang="nl-NL" dirty="0"/>
              <a:t>PWS (5H)</a:t>
            </a:r>
          </a:p>
          <a:p>
            <a:r>
              <a:rPr lang="nl-NL" dirty="0"/>
              <a:t>(school)examens in de inloopweek</a:t>
            </a:r>
          </a:p>
          <a:p>
            <a:r>
              <a:rPr lang="nl-NL" dirty="0" err="1"/>
              <a:t>PO’s</a:t>
            </a:r>
            <a:r>
              <a:rPr lang="nl-NL" dirty="0"/>
              <a:t> op verschillende momenten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94A4-7BAC-4CC5-BC03-205C88F2C9D9}" type="datetime1">
              <a:rPr lang="nl-NL" smtClean="0"/>
              <a:t>10-9-2024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118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Type hout</Template>
  <TotalTime>4623</TotalTime>
  <Words>660</Words>
  <Application>Microsoft Office PowerPoint</Application>
  <PresentationFormat>Diavoorstelling (4:3)</PresentationFormat>
  <Paragraphs>164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Calibri</vt:lpstr>
      <vt:lpstr>Rockwell</vt:lpstr>
      <vt:lpstr>Rockwell Condensed</vt:lpstr>
      <vt:lpstr>Wingdings</vt:lpstr>
      <vt:lpstr>Houttype</vt:lpstr>
      <vt:lpstr>Ouderavond 4H Instromers</vt:lpstr>
      <vt:lpstr>PowerPoint-presentatie</vt:lpstr>
      <vt:lpstr>Ouderavond 4H Instromers</vt:lpstr>
      <vt:lpstr>Welkom! Ouderavond 4 havo 24-25</vt:lpstr>
      <vt:lpstr>Even kennismaken</vt:lpstr>
      <vt:lpstr>Algemeen</vt:lpstr>
      <vt:lpstr>Bovenbouw  wat is er anders?</vt:lpstr>
      <vt:lpstr>PowerPoint-presentatie</vt:lpstr>
      <vt:lpstr>Programma voor Toetsing en Afsluiting (PTA) onderdelen(school)Examen</vt:lpstr>
      <vt:lpstr>Instrumenten om zelfstandig te leren</vt:lpstr>
      <vt:lpstr>Informatievoorziening ouders</vt:lpstr>
      <vt:lpstr>CULTUURreis</vt:lpstr>
      <vt:lpstr>Zijn er vragen en/of opmerkingen?</vt:lpstr>
      <vt:lpstr>Volgende groepsouderavond</vt:lpstr>
    </vt:vector>
  </TitlesOfParts>
  <Company>Montessori Lyceum Herman Jordan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Richard van Oostenbrugge</dc:creator>
  <cp:lastModifiedBy>Siegfried Sinnema</cp:lastModifiedBy>
  <cp:revision>94</cp:revision>
  <cp:lastPrinted>2013-09-24T14:39:04Z</cp:lastPrinted>
  <dcterms:created xsi:type="dcterms:W3CDTF">2012-09-18T10:06:51Z</dcterms:created>
  <dcterms:modified xsi:type="dcterms:W3CDTF">2024-09-11T08:49:00Z</dcterms:modified>
</cp:coreProperties>
</file>